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3891200" cy="32918400"/>
  <p:notesSz cx="6858000" cy="9144000"/>
  <p:defaultText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defaultTextStyle>
  <p:extLst>
    <p:ext uri="{EFAFB233-063F-42B5-8137-9DF3F51BA10A}">
      <p15:sldGuideLst xmlns:p15="http://schemas.microsoft.com/office/powerpoint/2012/main">
        <p15:guide id="2" pos="576" userDrawn="1">
          <p15:clr>
            <a:srgbClr val="A4A3A4"/>
          </p15:clr>
        </p15:guide>
        <p15:guide id="3" pos="27072" userDrawn="1">
          <p15:clr>
            <a:srgbClr val="A4A3A4"/>
          </p15:clr>
        </p15:guide>
        <p15:guide id="4" orient="horz" pos="576" userDrawn="1">
          <p15:clr>
            <a:srgbClr val="A4A3A4"/>
          </p15:clr>
        </p15:guide>
        <p15:guide id="5" orient="horz" pos="18528" userDrawn="1">
          <p15:clr>
            <a:srgbClr val="A4A3A4"/>
          </p15:clr>
        </p15:guide>
        <p15:guide id="6" orient="horz" pos="2880" userDrawn="1">
          <p15:clr>
            <a:srgbClr val="A4A3A4"/>
          </p15:clr>
        </p15:guide>
        <p15:guide id="7" pos="9264" userDrawn="1">
          <p15:clr>
            <a:srgbClr val="A4A3A4"/>
          </p15:clr>
        </p15:guide>
        <p15:guide id="8" pos="1843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3F1F"/>
    <a:srgbClr val="6A7F10"/>
    <a:srgbClr val="363F09"/>
    <a:srgbClr val="9AB917"/>
    <a:srgbClr val="D0EB5F"/>
    <a:srgbClr val="77933C"/>
    <a:srgbClr val="E4FDC2"/>
    <a:srgbClr val="6DB404"/>
    <a:srgbClr val="B9FF53"/>
    <a:srgbClr val="F4FF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25" d="100"/>
          <a:sy n="25" d="100"/>
        </p:scale>
        <p:origin x="1914" y="12"/>
      </p:cViewPr>
      <p:guideLst>
        <p:guide pos="576"/>
        <p:guide pos="27072"/>
        <p:guide orient="horz" pos="576"/>
        <p:guide orient="horz" pos="18528"/>
        <p:guide orient="horz" pos="2880"/>
        <p:guide pos="9264"/>
        <p:guide pos="1843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3"/>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105" indent="0" algn="ctr">
              <a:buNone/>
              <a:defRPr>
                <a:solidFill>
                  <a:schemeClr val="tx1">
                    <a:tint val="75000"/>
                  </a:schemeClr>
                </a:solidFill>
              </a:defRPr>
            </a:lvl2pPr>
            <a:lvl3pPr marL="4388211" indent="0" algn="ctr">
              <a:buNone/>
              <a:defRPr>
                <a:solidFill>
                  <a:schemeClr val="tx1">
                    <a:tint val="75000"/>
                  </a:schemeClr>
                </a:solidFill>
              </a:defRPr>
            </a:lvl3pPr>
            <a:lvl4pPr marL="6582316" indent="0" algn="ctr">
              <a:buNone/>
              <a:defRPr>
                <a:solidFill>
                  <a:schemeClr val="tx1">
                    <a:tint val="75000"/>
                  </a:schemeClr>
                </a:solidFill>
              </a:defRPr>
            </a:lvl4pPr>
            <a:lvl5pPr marL="8776423" indent="0" algn="ctr">
              <a:buNone/>
              <a:defRPr>
                <a:solidFill>
                  <a:schemeClr val="tx1">
                    <a:tint val="75000"/>
                  </a:schemeClr>
                </a:solidFill>
              </a:defRPr>
            </a:lvl5pPr>
            <a:lvl6pPr marL="10970528" indent="0" algn="ctr">
              <a:buNone/>
              <a:defRPr>
                <a:solidFill>
                  <a:schemeClr val="tx1">
                    <a:tint val="75000"/>
                  </a:schemeClr>
                </a:solidFill>
              </a:defRPr>
            </a:lvl6pPr>
            <a:lvl7pPr marL="13164633" indent="0" algn="ctr">
              <a:buNone/>
              <a:defRPr>
                <a:solidFill>
                  <a:schemeClr val="tx1">
                    <a:tint val="75000"/>
                  </a:schemeClr>
                </a:solidFill>
              </a:defRPr>
            </a:lvl7pPr>
            <a:lvl8pPr marL="15358739" indent="0" algn="ctr">
              <a:buNone/>
              <a:defRPr>
                <a:solidFill>
                  <a:schemeClr val="tx1">
                    <a:tint val="75000"/>
                  </a:schemeClr>
                </a:solidFill>
              </a:defRPr>
            </a:lvl8pPr>
            <a:lvl9pPr marL="175528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5"/>
            <a:ext cx="37307520" cy="7200899"/>
          </a:xfrm>
        </p:spPr>
        <p:txBody>
          <a:bodyPr anchor="b"/>
          <a:lstStyle>
            <a:lvl1pPr marL="0" indent="0">
              <a:buNone/>
              <a:defRPr sz="9600">
                <a:solidFill>
                  <a:schemeClr val="tx1">
                    <a:tint val="75000"/>
                  </a:schemeClr>
                </a:solidFill>
              </a:defRPr>
            </a:lvl1pPr>
            <a:lvl2pPr marL="2194105" indent="0">
              <a:buNone/>
              <a:defRPr sz="8700">
                <a:solidFill>
                  <a:schemeClr val="tx1">
                    <a:tint val="75000"/>
                  </a:schemeClr>
                </a:solidFill>
              </a:defRPr>
            </a:lvl2pPr>
            <a:lvl3pPr marL="4388211" indent="0">
              <a:buNone/>
              <a:defRPr sz="7700">
                <a:solidFill>
                  <a:schemeClr val="tx1">
                    <a:tint val="75000"/>
                  </a:schemeClr>
                </a:solidFill>
              </a:defRPr>
            </a:lvl3pPr>
            <a:lvl4pPr marL="6582316" indent="0">
              <a:buNone/>
              <a:defRPr sz="6600">
                <a:solidFill>
                  <a:schemeClr val="tx1">
                    <a:tint val="75000"/>
                  </a:schemeClr>
                </a:solidFill>
              </a:defRPr>
            </a:lvl4pPr>
            <a:lvl5pPr marL="8776423" indent="0">
              <a:buNone/>
              <a:defRPr sz="6600">
                <a:solidFill>
                  <a:schemeClr val="tx1">
                    <a:tint val="75000"/>
                  </a:schemeClr>
                </a:solidFill>
              </a:defRPr>
            </a:lvl5pPr>
            <a:lvl6pPr marL="10970528" indent="0">
              <a:buNone/>
              <a:defRPr sz="6600">
                <a:solidFill>
                  <a:schemeClr val="tx1">
                    <a:tint val="75000"/>
                  </a:schemeClr>
                </a:solidFill>
              </a:defRPr>
            </a:lvl6pPr>
            <a:lvl7pPr marL="13164633" indent="0">
              <a:buNone/>
              <a:defRPr sz="6600">
                <a:solidFill>
                  <a:schemeClr val="tx1">
                    <a:tint val="75000"/>
                  </a:schemeClr>
                </a:solidFill>
              </a:defRPr>
            </a:lvl7pPr>
            <a:lvl8pPr marL="15358739" indent="0">
              <a:buNone/>
              <a:defRPr sz="6600">
                <a:solidFill>
                  <a:schemeClr val="tx1">
                    <a:tint val="75000"/>
                  </a:schemeClr>
                </a:solidFill>
              </a:defRPr>
            </a:lvl8pPr>
            <a:lvl9pPr marL="17552844" indent="0">
              <a:buNone/>
              <a:defRPr sz="6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945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9D26CB9-01E4-44B8-8084-BCC418CF4A2D}" type="datetimeFigureOut">
              <a:rPr lang="en-US" smtClean="0"/>
              <a:pPr/>
              <a:t>5/24/2016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1" y="7368544"/>
            <a:ext cx="19392903"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1" y="10439400"/>
            <a:ext cx="19392903"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4"/>
            <a:ext cx="19400521"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1"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9D26CB9-01E4-44B8-8084-BCC418CF4A2D}" type="datetimeFigureOut">
              <a:rPr lang="en-US" smtClean="0"/>
              <a:pPr/>
              <a:t>5/24/2016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9D26CB9-01E4-44B8-8084-BCC418CF4A2D}" type="datetimeFigureOut">
              <a:rPr lang="en-US" smtClean="0"/>
              <a:pPr/>
              <a:t>5/24/2016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D26CB9-01E4-44B8-8084-BCC418CF4A2D}" type="datetimeFigureOut">
              <a:rPr lang="en-US" smtClean="0"/>
              <a:pPr/>
              <a:t>5/24/2016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3"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1" y="1310643"/>
            <a:ext cx="24536400" cy="28094943"/>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3" cy="22517103"/>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5/24/2016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0"/>
            <a:ext cx="26334720" cy="2720343"/>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3" y="2941320"/>
            <a:ext cx="26334720" cy="19751040"/>
          </a:xfrm>
        </p:spPr>
        <p:txBody>
          <a:bodyPr/>
          <a:lstStyle>
            <a:lvl1pPr marL="0" indent="0">
              <a:buNone/>
              <a:defRPr sz="15300"/>
            </a:lvl1pPr>
            <a:lvl2pPr marL="2194105" indent="0">
              <a:buNone/>
              <a:defRPr sz="13400"/>
            </a:lvl2pPr>
            <a:lvl3pPr marL="4388211" indent="0">
              <a:buNone/>
              <a:defRPr sz="11500"/>
            </a:lvl3pPr>
            <a:lvl4pPr marL="6582316" indent="0">
              <a:buNone/>
              <a:defRPr sz="9600"/>
            </a:lvl4pPr>
            <a:lvl5pPr marL="8776423" indent="0">
              <a:buNone/>
              <a:defRPr sz="9600"/>
            </a:lvl5pPr>
            <a:lvl6pPr marL="10970528" indent="0">
              <a:buNone/>
              <a:defRPr sz="9600"/>
            </a:lvl6pPr>
            <a:lvl7pPr marL="13164633" indent="0">
              <a:buNone/>
              <a:defRPr sz="9600"/>
            </a:lvl7pPr>
            <a:lvl8pPr marL="15358739" indent="0">
              <a:buNone/>
              <a:defRPr sz="9600"/>
            </a:lvl8pPr>
            <a:lvl9pPr marL="17552844" indent="0">
              <a:buNone/>
              <a:defRPr sz="9600"/>
            </a:lvl9pPr>
          </a:lstStyle>
          <a:p>
            <a:endParaRPr lang="en-US"/>
          </a:p>
        </p:txBody>
      </p:sp>
      <p:sp>
        <p:nvSpPr>
          <p:cNvPr id="4" name="Text Placeholder 3"/>
          <p:cNvSpPr>
            <a:spLocks noGrp="1"/>
          </p:cNvSpPr>
          <p:nvPr>
            <p:ph type="body" sz="half" idx="2"/>
          </p:nvPr>
        </p:nvSpPr>
        <p:spPr>
          <a:xfrm>
            <a:off x="8602983" y="25763224"/>
            <a:ext cx="26334720" cy="3863339"/>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5/24/2016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80" cy="5486400"/>
          </a:xfrm>
          <a:prstGeom prst="rect">
            <a:avLst/>
          </a:prstGeom>
        </p:spPr>
        <p:txBody>
          <a:bodyPr vert="horz" lIns="438822" tIns="219410" rIns="438822" bIns="219410" rtlCol="0" anchor="ctr">
            <a:normAutofit/>
          </a:bodyPr>
          <a:lstStyle/>
          <a:p>
            <a:r>
              <a:rPr lang="en-US"/>
              <a:t>Click to edit Master title style</a:t>
            </a:r>
          </a:p>
        </p:txBody>
      </p:sp>
      <p:sp>
        <p:nvSpPr>
          <p:cNvPr id="3" name="Text Placeholder 2"/>
          <p:cNvSpPr>
            <a:spLocks noGrp="1"/>
          </p:cNvSpPr>
          <p:nvPr>
            <p:ph type="body" idx="1"/>
          </p:nvPr>
        </p:nvSpPr>
        <p:spPr>
          <a:xfrm>
            <a:off x="2194560" y="7680962"/>
            <a:ext cx="39502080" cy="21724623"/>
          </a:xfrm>
          <a:prstGeom prst="rect">
            <a:avLst/>
          </a:prstGeom>
        </p:spPr>
        <p:txBody>
          <a:bodyPr vert="horz" lIns="438822" tIns="219410" rIns="438822" bIns="21941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3"/>
            <a:ext cx="10241280" cy="1752600"/>
          </a:xfrm>
          <a:prstGeom prst="rect">
            <a:avLst/>
          </a:prstGeom>
        </p:spPr>
        <p:txBody>
          <a:bodyPr vert="horz" lIns="438822" tIns="219410" rIns="438822" bIns="219410" rtlCol="0" anchor="ctr"/>
          <a:lstStyle>
            <a:lvl1pPr algn="l">
              <a:defRPr sz="5700">
                <a:solidFill>
                  <a:schemeClr val="tx1">
                    <a:tint val="75000"/>
                  </a:schemeClr>
                </a:solidFill>
              </a:defRPr>
            </a:lvl1pPr>
          </a:lstStyle>
          <a:p>
            <a:fld id="{D9D26CB9-01E4-44B8-8084-BCC418CF4A2D}" type="datetimeFigureOut">
              <a:rPr lang="en-US" smtClean="0"/>
              <a:pPr/>
              <a:t>5/24/2016</a:t>
            </a:fld>
            <a:endParaRPr lang="en-US"/>
          </a:p>
        </p:txBody>
      </p:sp>
      <p:sp>
        <p:nvSpPr>
          <p:cNvPr id="5" name="Footer Placeholder 4"/>
          <p:cNvSpPr>
            <a:spLocks noGrp="1"/>
          </p:cNvSpPr>
          <p:nvPr>
            <p:ph type="ftr" sz="quarter" idx="3"/>
          </p:nvPr>
        </p:nvSpPr>
        <p:spPr>
          <a:xfrm>
            <a:off x="14996160" y="30510483"/>
            <a:ext cx="13898880" cy="1752600"/>
          </a:xfrm>
          <a:prstGeom prst="rect">
            <a:avLst/>
          </a:prstGeom>
        </p:spPr>
        <p:txBody>
          <a:bodyPr vert="horz" lIns="438822" tIns="219410" rIns="438822" bIns="219410" rtlCol="0" anchor="ctr"/>
          <a:lstStyle>
            <a:lvl1pPr algn="ctr">
              <a:defRPr sz="5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3"/>
            <a:ext cx="10241280" cy="1752600"/>
          </a:xfrm>
          <a:prstGeom prst="rect">
            <a:avLst/>
          </a:prstGeom>
        </p:spPr>
        <p:txBody>
          <a:bodyPr vert="horz" lIns="438822" tIns="219410" rIns="438822" bIns="219410" rtlCol="0" anchor="ctr"/>
          <a:lstStyle>
            <a:lvl1pPr algn="r">
              <a:defRPr sz="5700">
                <a:solidFill>
                  <a:schemeClr val="tx1">
                    <a:tint val="75000"/>
                  </a:schemeClr>
                </a:solidFill>
              </a:defRPr>
            </a:lvl1pPr>
          </a:lstStyle>
          <a:p>
            <a:fld id="{8EAD30C5-67B1-44D9-8976-9ADE0310717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8211" rtl="0" eaLnBrk="1" latinLnBrk="0" hangingPunct="1">
        <a:spcBef>
          <a:spcPct val="0"/>
        </a:spcBef>
        <a:buNone/>
        <a:defRPr sz="21100" kern="1200">
          <a:solidFill>
            <a:schemeClr val="tx1"/>
          </a:solidFill>
          <a:latin typeface="+mj-lt"/>
          <a:ea typeface="+mj-ea"/>
          <a:cs typeface="+mj-cs"/>
        </a:defRPr>
      </a:lvl1pPr>
    </p:titleStyle>
    <p:bodyStyle>
      <a:lvl1pPr marL="1645579" indent="-1645579" algn="l" defTabSz="4388211" rtl="0" eaLnBrk="1" latinLnBrk="0" hangingPunct="1">
        <a:spcBef>
          <a:spcPct val="20000"/>
        </a:spcBef>
        <a:buFont typeface="Arial" pitchFamily="34" charset="0"/>
        <a:buChar char="•"/>
        <a:defRPr sz="15300" kern="1200">
          <a:solidFill>
            <a:schemeClr val="tx1"/>
          </a:solidFill>
          <a:latin typeface="+mn-lt"/>
          <a:ea typeface="+mn-ea"/>
          <a:cs typeface="+mn-cs"/>
        </a:defRPr>
      </a:lvl1pPr>
      <a:lvl2pPr marL="3565421" indent="-1371316" algn="l" defTabSz="4388211"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5264" indent="-1097052" algn="l" defTabSz="4388211"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7937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3475"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758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168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5791"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4989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4.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jp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p:cNvSpPr/>
          <p:nvPr/>
        </p:nvSpPr>
        <p:spPr>
          <a:xfrm>
            <a:off x="914399" y="5735538"/>
            <a:ext cx="13258801" cy="10479672"/>
          </a:xfrm>
          <a:prstGeom prst="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47" name="Rectangle 46"/>
          <p:cNvSpPr/>
          <p:nvPr/>
        </p:nvSpPr>
        <p:spPr>
          <a:xfrm>
            <a:off x="914400" y="18107220"/>
            <a:ext cx="27673544" cy="11441717"/>
          </a:xfrm>
          <a:prstGeom prst="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46" name="Rectangle 45"/>
          <p:cNvSpPr/>
          <p:nvPr/>
        </p:nvSpPr>
        <p:spPr>
          <a:xfrm>
            <a:off x="29678235" y="5735537"/>
            <a:ext cx="13258800" cy="23813400"/>
          </a:xfrm>
          <a:prstGeom prst="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43" name="Rectangle 42"/>
          <p:cNvSpPr/>
          <p:nvPr/>
        </p:nvSpPr>
        <p:spPr>
          <a:xfrm>
            <a:off x="15359091" y="5465279"/>
            <a:ext cx="13228853" cy="10749931"/>
          </a:xfrm>
          <a:prstGeom prst="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54" name="Rounded Rectangle 53"/>
          <p:cNvSpPr/>
          <p:nvPr/>
        </p:nvSpPr>
        <p:spPr>
          <a:xfrm>
            <a:off x="914400" y="923165"/>
            <a:ext cx="25058957" cy="3138099"/>
          </a:xfrm>
          <a:prstGeom prst="roundRect">
            <a:avLst/>
          </a:prstGeom>
          <a:solidFill>
            <a:srgbClr val="363F09"/>
          </a:solidFill>
          <a:ln/>
        </p:spPr>
        <p:style>
          <a:lnRef idx="3">
            <a:schemeClr val="lt1"/>
          </a:lnRef>
          <a:fillRef idx="1">
            <a:schemeClr val="accent3"/>
          </a:fillRef>
          <a:effectRef idx="1">
            <a:schemeClr val="accent3"/>
          </a:effectRef>
          <a:fontRef idx="minor">
            <a:schemeClr val="lt1"/>
          </a:fontRef>
        </p:style>
        <p:txBody>
          <a:bodyPr rtlCol="0" anchor="ctr"/>
          <a:lstStyle/>
          <a:p>
            <a:endParaRPr lang="en-US" sz="8000" dirty="0">
              <a:solidFill>
                <a:schemeClr val="accent3">
                  <a:lumMod val="20000"/>
                  <a:lumOff val="80000"/>
                </a:schemeClr>
              </a:solidFill>
            </a:endParaRPr>
          </a:p>
        </p:txBody>
      </p:sp>
      <p:grpSp>
        <p:nvGrpSpPr>
          <p:cNvPr id="2" name="Group 1"/>
          <p:cNvGrpSpPr/>
          <p:nvPr/>
        </p:nvGrpSpPr>
        <p:grpSpPr>
          <a:xfrm>
            <a:off x="1502228" y="29596555"/>
            <a:ext cx="41082688" cy="2464595"/>
            <a:chOff x="1502228" y="29596555"/>
            <a:chExt cx="41082688" cy="2464595"/>
          </a:xfrm>
        </p:grpSpPr>
        <p:pic>
          <p:nvPicPr>
            <p:cNvPr id="4" name="Picture 3" descr="psu-mcecs_logo.jpg"/>
            <p:cNvPicPr>
              <a:picLocks noChangeAspect="1"/>
            </p:cNvPicPr>
            <p:nvPr/>
          </p:nvPicPr>
          <p:blipFill>
            <a:blip r:embed="rId2"/>
            <a:stretch>
              <a:fillRect/>
            </a:stretch>
          </p:blipFill>
          <p:spPr>
            <a:xfrm>
              <a:off x="36576001" y="29596555"/>
              <a:ext cx="6008915" cy="2464595"/>
            </a:xfrm>
            <a:prstGeom prst="rect">
              <a:avLst/>
            </a:prstGeom>
          </p:spPr>
        </p:pic>
        <p:sp>
          <p:nvSpPr>
            <p:cNvPr id="5" name="TextBox 4"/>
            <p:cNvSpPr txBox="1"/>
            <p:nvPr/>
          </p:nvSpPr>
          <p:spPr>
            <a:xfrm>
              <a:off x="1502228" y="29994690"/>
              <a:ext cx="25668515" cy="1437810"/>
            </a:xfrm>
            <a:prstGeom prst="rect">
              <a:avLst/>
            </a:prstGeom>
            <a:noFill/>
          </p:spPr>
          <p:txBody>
            <a:bodyPr wrap="square" lIns="73841" tIns="36921" rIns="73841" bIns="36921" rtlCol="0">
              <a:spAutoFit/>
            </a:bodyPr>
            <a:lstStyle/>
            <a:p>
              <a:r>
                <a:rPr lang="en-US" dirty="0"/>
                <a:t>Department of Electrical and Computer Engineering</a:t>
              </a:r>
            </a:p>
          </p:txBody>
        </p:sp>
      </p:grpSp>
      <p:pic>
        <p:nvPicPr>
          <p:cNvPr id="27" name="Content Placeholder 26"/>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29452451" y="468676"/>
            <a:ext cx="13519976" cy="4506658"/>
          </a:xfrm>
        </p:spPr>
      </p:pic>
      <p:sp>
        <p:nvSpPr>
          <p:cNvPr id="55" name="TextBox 54"/>
          <p:cNvSpPr txBox="1"/>
          <p:nvPr/>
        </p:nvSpPr>
        <p:spPr>
          <a:xfrm>
            <a:off x="16209134" y="1355566"/>
            <a:ext cx="3506812" cy="2536992"/>
          </a:xfrm>
          <a:prstGeom prst="rect">
            <a:avLst/>
          </a:prstGeom>
          <a:noFill/>
        </p:spPr>
        <p:txBody>
          <a:bodyPr wrap="square" rtlCol="0">
            <a:normAutofit lnSpcReduction="10000"/>
          </a:bodyPr>
          <a:lstStyle/>
          <a:p>
            <a:r>
              <a:rPr lang="en-US" sz="4000" b="1" dirty="0">
                <a:solidFill>
                  <a:schemeClr val="bg1"/>
                </a:solidFill>
              </a:rPr>
              <a:t>Project Team:</a:t>
            </a:r>
          </a:p>
          <a:p>
            <a:r>
              <a:rPr lang="en-US" sz="3200" dirty="0">
                <a:solidFill>
                  <a:schemeClr val="bg1"/>
                </a:solidFill>
              </a:rPr>
              <a:t>Will Harrington</a:t>
            </a:r>
          </a:p>
          <a:p>
            <a:r>
              <a:rPr lang="en-US" sz="3200" dirty="0">
                <a:solidFill>
                  <a:schemeClr val="bg1"/>
                </a:solidFill>
              </a:rPr>
              <a:t>Jake Heath</a:t>
            </a:r>
          </a:p>
          <a:p>
            <a:r>
              <a:rPr lang="en-US" sz="3200" dirty="0">
                <a:solidFill>
                  <a:schemeClr val="bg1"/>
                </a:solidFill>
              </a:rPr>
              <a:t>Michael Mathis</a:t>
            </a:r>
          </a:p>
          <a:p>
            <a:r>
              <a:rPr lang="en-US" sz="3200" dirty="0">
                <a:solidFill>
                  <a:schemeClr val="bg1"/>
                </a:solidFill>
              </a:rPr>
              <a:t>Shan Quinney</a:t>
            </a:r>
          </a:p>
          <a:p>
            <a:endParaRPr lang="en-US" sz="3200" dirty="0">
              <a:solidFill>
                <a:schemeClr val="bg1"/>
              </a:solidFill>
            </a:endParaRPr>
          </a:p>
        </p:txBody>
      </p:sp>
      <p:grpSp>
        <p:nvGrpSpPr>
          <p:cNvPr id="17" name="Group 16"/>
          <p:cNvGrpSpPr/>
          <p:nvPr/>
        </p:nvGrpSpPr>
        <p:grpSpPr>
          <a:xfrm>
            <a:off x="29946600" y="16185951"/>
            <a:ext cx="12728272" cy="4133680"/>
            <a:chOff x="29738019" y="6690992"/>
            <a:chExt cx="13221731" cy="4158814"/>
          </a:xfrm>
        </p:grpSpPr>
        <p:sp>
          <p:nvSpPr>
            <p:cNvPr id="58" name="TextBox 57"/>
            <p:cNvSpPr txBox="1"/>
            <p:nvPr/>
          </p:nvSpPr>
          <p:spPr>
            <a:xfrm>
              <a:off x="36443621" y="6690992"/>
              <a:ext cx="6516129" cy="4158814"/>
            </a:xfrm>
            <a:prstGeom prst="rect">
              <a:avLst/>
            </a:prstGeom>
            <a:ln w="63500">
              <a:solidFill>
                <a:schemeClr val="tx1"/>
              </a:solidFill>
            </a:ln>
          </p:spPr>
          <p:txBody>
            <a:bodyPr wrap="none" rtlCol="0" anchor="ctr">
              <a:normAutofit/>
            </a:bodyPr>
            <a:lstStyle/>
            <a:p>
              <a:pPr algn="ctr"/>
              <a:r>
                <a:rPr lang="en-US" sz="4400" dirty="0"/>
                <a:t>Picture of us doing </a:t>
              </a:r>
            </a:p>
            <a:p>
              <a:pPr algn="ctr"/>
              <a:r>
                <a:rPr lang="en-US" sz="4400" dirty="0"/>
                <a:t>the 10km test</a:t>
              </a:r>
            </a:p>
          </p:txBody>
        </p:sp>
        <p:sp>
          <p:nvSpPr>
            <p:cNvPr id="65" name="TextBox 64"/>
            <p:cNvSpPr txBox="1"/>
            <p:nvPr/>
          </p:nvSpPr>
          <p:spPr>
            <a:xfrm>
              <a:off x="29738019" y="6690992"/>
              <a:ext cx="6438320" cy="4158814"/>
            </a:xfrm>
            <a:prstGeom prst="rect">
              <a:avLst/>
            </a:prstGeom>
            <a:ln w="63500">
              <a:solidFill>
                <a:schemeClr val="tx1"/>
              </a:solidFill>
            </a:ln>
          </p:spPr>
          <p:txBody>
            <a:bodyPr wrap="none" rtlCol="0" anchor="ctr">
              <a:normAutofit/>
            </a:bodyPr>
            <a:lstStyle/>
            <a:p>
              <a:pPr algn="ctr"/>
              <a:endParaRPr lang="en-US" sz="4400" dirty="0"/>
            </a:p>
          </p:txBody>
        </p:sp>
      </p:grpSp>
      <p:sp>
        <p:nvSpPr>
          <p:cNvPr id="28" name="Content Placeholder 28"/>
          <p:cNvSpPr txBox="1">
            <a:spLocks/>
          </p:cNvSpPr>
          <p:nvPr/>
        </p:nvSpPr>
        <p:spPr>
          <a:xfrm>
            <a:off x="19469484" y="1228333"/>
            <a:ext cx="7368379" cy="2527760"/>
          </a:xfrm>
          <a:prstGeom prst="rect">
            <a:avLst/>
          </a:prstGeom>
          <a:noFill/>
          <a:ln>
            <a:noFill/>
          </a:ln>
        </p:spPr>
        <p:txBody>
          <a:bodyPr vert="horz" lIns="438822" tIns="219410" rIns="438822" bIns="219410" rtlCol="0">
            <a:noAutofit/>
          </a:bodyPr>
          <a:lstStyle>
            <a:lvl1pPr marL="1645579" indent="-1645579" algn="l" defTabSz="4388211" rtl="0" eaLnBrk="1" latinLnBrk="0" hangingPunct="1">
              <a:spcBef>
                <a:spcPct val="20000"/>
              </a:spcBef>
              <a:buFont typeface="Arial" pitchFamily="34" charset="0"/>
              <a:buChar char="•"/>
              <a:defRPr sz="13400" kern="1200">
                <a:solidFill>
                  <a:schemeClr val="tx1"/>
                </a:solidFill>
                <a:latin typeface="+mn-lt"/>
                <a:ea typeface="+mn-ea"/>
                <a:cs typeface="+mn-cs"/>
              </a:defRPr>
            </a:lvl1pPr>
            <a:lvl2pPr marL="3565421" indent="-1371316" algn="l" defTabSz="4388211" rtl="0" eaLnBrk="1" latinLnBrk="0" hangingPunct="1">
              <a:spcBef>
                <a:spcPct val="20000"/>
              </a:spcBef>
              <a:buFont typeface="Arial" pitchFamily="34" charset="0"/>
              <a:buChar char="–"/>
              <a:defRPr sz="11500" kern="1200">
                <a:solidFill>
                  <a:schemeClr val="tx1"/>
                </a:solidFill>
                <a:latin typeface="+mn-lt"/>
                <a:ea typeface="+mn-ea"/>
                <a:cs typeface="+mn-cs"/>
              </a:defRPr>
            </a:lvl2pPr>
            <a:lvl3pPr marL="5485264"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3pPr>
            <a:lvl4pPr marL="7679370"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4pPr>
            <a:lvl5pPr marL="9873475"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5pPr>
            <a:lvl6pPr marL="12067580"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6pPr>
            <a:lvl7pPr marL="14261686"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7pPr>
            <a:lvl8pPr marL="16455791"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8pPr>
            <a:lvl9pPr marL="18649896"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9pPr>
          </a:lstStyle>
          <a:p>
            <a:pPr marL="0" indent="0">
              <a:lnSpc>
                <a:spcPct val="120000"/>
              </a:lnSpc>
              <a:spcBef>
                <a:spcPts val="0"/>
              </a:spcBef>
              <a:buNone/>
            </a:pPr>
            <a:r>
              <a:rPr lang="en-US" sz="3200" b="1" dirty="0">
                <a:solidFill>
                  <a:schemeClr val="bg1"/>
                </a:solidFill>
              </a:rPr>
              <a:t>Special Thanks to:</a:t>
            </a:r>
          </a:p>
          <a:p>
            <a:pPr marL="0" indent="0">
              <a:lnSpc>
                <a:spcPct val="120000"/>
              </a:lnSpc>
              <a:spcBef>
                <a:spcPts val="0"/>
              </a:spcBef>
              <a:buNone/>
            </a:pPr>
            <a:r>
              <a:rPr lang="en-US" sz="2800" dirty="0">
                <a:solidFill>
                  <a:schemeClr val="bg1"/>
                </a:solidFill>
              </a:rPr>
              <a:t>Andrew Greenberg      </a:t>
            </a:r>
            <a:r>
              <a:rPr lang="en-US" sz="2800" dirty="0" smtClean="0">
                <a:solidFill>
                  <a:schemeClr val="bg1"/>
                </a:solidFill>
              </a:rPr>
              <a:t>Theo Hill</a:t>
            </a:r>
            <a:endParaRPr lang="en-US" sz="2800" dirty="0">
              <a:solidFill>
                <a:schemeClr val="bg1"/>
              </a:solidFill>
            </a:endParaRPr>
          </a:p>
          <a:p>
            <a:pPr marL="0" indent="0">
              <a:lnSpc>
                <a:spcPct val="120000"/>
              </a:lnSpc>
              <a:spcBef>
                <a:spcPts val="0"/>
              </a:spcBef>
              <a:buNone/>
            </a:pPr>
            <a:r>
              <a:rPr lang="en-US" sz="2800" dirty="0">
                <a:solidFill>
                  <a:schemeClr val="bg1"/>
                </a:solidFill>
              </a:rPr>
              <a:t>Glenn                             Dr. Teuscher</a:t>
            </a:r>
          </a:p>
          <a:p>
            <a:pPr marL="0" indent="0">
              <a:lnSpc>
                <a:spcPct val="120000"/>
              </a:lnSpc>
              <a:spcBef>
                <a:spcPts val="0"/>
              </a:spcBef>
              <a:buNone/>
            </a:pPr>
            <a:r>
              <a:rPr lang="en-US" sz="2800" dirty="0">
                <a:solidFill>
                  <a:schemeClr val="bg1"/>
                </a:solidFill>
              </a:rPr>
              <a:t>PSAS                               The LID</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88142" y="7158057"/>
            <a:ext cx="3278696" cy="5900844"/>
          </a:xfrm>
          <a:prstGeom prst="rect">
            <a:avLst/>
          </a:prstGeom>
          <a:ln>
            <a:noFill/>
          </a:ln>
          <a:effectLst>
            <a:outerShdw blurRad="292100" dist="139700" dir="2700000" algn="tl" rotWithShape="0">
              <a:srgbClr val="333333">
                <a:alpha val="65000"/>
              </a:srgbClr>
            </a:outerShdw>
          </a:effectLst>
        </p:spPr>
      </p:pic>
      <p:grpSp>
        <p:nvGrpSpPr>
          <p:cNvPr id="14" name="Group 13"/>
          <p:cNvGrpSpPr/>
          <p:nvPr/>
        </p:nvGrpSpPr>
        <p:grpSpPr>
          <a:xfrm>
            <a:off x="16209134" y="9995696"/>
            <a:ext cx="11432214" cy="5930104"/>
            <a:chOff x="15285180" y="12147506"/>
            <a:chExt cx="13417735" cy="7521233"/>
          </a:xfrm>
        </p:grpSpPr>
        <p:pic>
          <p:nvPicPr>
            <p:cNvPr id="44" name="Picture 4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285180" y="12153950"/>
              <a:ext cx="6508346" cy="6578777"/>
            </a:xfrm>
            <a:prstGeom prst="rect">
              <a:avLst/>
            </a:prstGeom>
            <a:ln>
              <a:noFill/>
            </a:ln>
            <a:effectLst>
              <a:outerShdw blurRad="292100" dist="139700" dir="2700000" algn="tl" rotWithShape="0">
                <a:srgbClr val="333333">
                  <a:alpha val="65000"/>
                </a:srgbClr>
              </a:outerShdw>
            </a:effectLst>
          </p:spPr>
        </p:pic>
        <p:pic>
          <p:nvPicPr>
            <p:cNvPr id="45" name="Picture 4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2200897" y="12147506"/>
              <a:ext cx="6502018" cy="6568240"/>
            </a:xfrm>
            <a:prstGeom prst="rect">
              <a:avLst/>
            </a:prstGeom>
            <a:ln>
              <a:noFill/>
            </a:ln>
            <a:effectLst>
              <a:outerShdw blurRad="292100" dist="139700" dir="2700000" algn="tl" rotWithShape="0">
                <a:srgbClr val="333333">
                  <a:alpha val="65000"/>
                </a:srgbClr>
              </a:outerShdw>
            </a:effectLst>
          </p:spPr>
        </p:pic>
        <p:sp>
          <p:nvSpPr>
            <p:cNvPr id="40" name="TextBox 39"/>
            <p:cNvSpPr txBox="1"/>
            <p:nvPr/>
          </p:nvSpPr>
          <p:spPr>
            <a:xfrm>
              <a:off x="16414650" y="18983256"/>
              <a:ext cx="11129062" cy="68548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defPPr>
                <a:defRPr lang="en-US"/>
              </a:defPPr>
              <a:lvl1pPr>
                <a:spcBef>
                  <a:spcPts val="1500"/>
                </a:spcBef>
                <a:defRPr sz="3600">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ctr"/>
              <a:r>
                <a:rPr lang="en-US" dirty="0" smtClean="0"/>
                <a:t>Layouts of </a:t>
              </a:r>
              <a:r>
                <a:rPr lang="en-US" dirty="0" smtClean="0"/>
                <a:t>the LGR </a:t>
              </a:r>
              <a:r>
                <a:rPr lang="en-US" dirty="0"/>
                <a:t>(left) and the SysCon (right)</a:t>
              </a:r>
            </a:p>
          </p:txBody>
        </p:sp>
      </p:grpSp>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6200000">
            <a:off x="29876550" y="21885600"/>
            <a:ext cx="6313934" cy="6129135"/>
          </a:xfrm>
          <a:prstGeom prst="rect">
            <a:avLst/>
          </a:prstGeom>
          <a:ln>
            <a:noFill/>
          </a:ln>
          <a:effectLst>
            <a:outerShdw blurRad="292100" dist="139700" dir="2700000" algn="tl" rotWithShape="0">
              <a:srgbClr val="333333">
                <a:alpha val="65000"/>
              </a:srgbClr>
            </a:outerShdw>
          </a:effectLst>
        </p:spPr>
      </p:pic>
      <p:pic>
        <p:nvPicPr>
          <p:cNvPr id="41" name="Picture 4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6438256" y="21804844"/>
            <a:ext cx="6235130" cy="6295851"/>
          </a:xfrm>
          <a:prstGeom prst="rect">
            <a:avLst/>
          </a:prstGeom>
          <a:ln>
            <a:noFill/>
          </a:ln>
          <a:effectLst>
            <a:outerShdw blurRad="292100" dist="139700" dir="2700000" algn="tl" rotWithShape="0">
              <a:srgbClr val="333333">
                <a:alpha val="65000"/>
              </a:srgbClr>
            </a:outerShdw>
          </a:effectLst>
        </p:spPr>
      </p:pic>
      <p:sp>
        <p:nvSpPr>
          <p:cNvPr id="49" name="TextBox 48"/>
          <p:cNvSpPr txBox="1"/>
          <p:nvPr/>
        </p:nvSpPr>
        <p:spPr>
          <a:xfrm>
            <a:off x="31547893" y="28662455"/>
            <a:ext cx="9329091" cy="461665"/>
          </a:xfrm>
          <a:prstGeom prst="rect">
            <a:avLst/>
          </a:prstGeom>
          <a:noFill/>
        </p:spPr>
        <p:txBody>
          <a:bodyPr wrap="square" rtlCol="0">
            <a:spAutoFit/>
          </a:bodyPr>
          <a:lstStyle/>
          <a:p>
            <a:pPr algn="ctr"/>
            <a:r>
              <a:rPr lang="en-US" sz="2400" dirty="0"/>
              <a:t>Pictures of the finished boards LGR (left) and SysCon (right)</a:t>
            </a:r>
          </a:p>
        </p:txBody>
      </p:sp>
      <p:sp>
        <p:nvSpPr>
          <p:cNvPr id="19" name="Rounded Rectangle 18"/>
          <p:cNvSpPr/>
          <p:nvPr/>
        </p:nvSpPr>
        <p:spPr>
          <a:xfrm>
            <a:off x="914400" y="4572000"/>
            <a:ext cx="13258800" cy="1828800"/>
          </a:xfrm>
          <a:prstGeom prst="roundRect">
            <a:avLst/>
          </a:prstGeom>
          <a:solidFill>
            <a:srgbClr val="6A7F10"/>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6600" dirty="0"/>
              <a:t>Introduction</a:t>
            </a:r>
            <a:endParaRPr lang="en-US" sz="8000" dirty="0"/>
          </a:p>
        </p:txBody>
      </p:sp>
      <p:sp>
        <p:nvSpPr>
          <p:cNvPr id="56" name="Rounded Rectangle 55"/>
          <p:cNvSpPr/>
          <p:nvPr/>
        </p:nvSpPr>
        <p:spPr>
          <a:xfrm>
            <a:off x="914400" y="16459470"/>
            <a:ext cx="27673545" cy="1828800"/>
          </a:xfrm>
          <a:prstGeom prst="roundRect">
            <a:avLst/>
          </a:prstGeom>
          <a:solidFill>
            <a:srgbClr val="6A7F10"/>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6600" dirty="0"/>
              <a:t>Design</a:t>
            </a:r>
            <a:endParaRPr lang="en-US" sz="8000" dirty="0"/>
          </a:p>
        </p:txBody>
      </p:sp>
      <p:sp>
        <p:nvSpPr>
          <p:cNvPr id="57" name="Rounded Rectangle 56"/>
          <p:cNvSpPr/>
          <p:nvPr/>
        </p:nvSpPr>
        <p:spPr>
          <a:xfrm>
            <a:off x="15329145" y="4557525"/>
            <a:ext cx="13258800" cy="1828800"/>
          </a:xfrm>
          <a:prstGeom prst="roundRect">
            <a:avLst/>
          </a:prstGeom>
          <a:solidFill>
            <a:srgbClr val="6A7F10"/>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6600" dirty="0"/>
              <a:t>Development</a:t>
            </a:r>
            <a:endParaRPr lang="en-US" sz="8000" dirty="0"/>
          </a:p>
        </p:txBody>
      </p:sp>
      <p:sp>
        <p:nvSpPr>
          <p:cNvPr id="59" name="Rounded Rectangle 58"/>
          <p:cNvSpPr/>
          <p:nvPr/>
        </p:nvSpPr>
        <p:spPr>
          <a:xfrm>
            <a:off x="29678235" y="4557525"/>
            <a:ext cx="13258800" cy="1828800"/>
          </a:xfrm>
          <a:prstGeom prst="roundRect">
            <a:avLst/>
          </a:prstGeom>
          <a:solidFill>
            <a:srgbClr val="6A7F10"/>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6600" dirty="0" smtClean="0"/>
              <a:t>Current Results</a:t>
            </a:r>
            <a:endParaRPr lang="en-US" sz="8000" dirty="0"/>
          </a:p>
        </p:txBody>
      </p:sp>
      <p:sp>
        <p:nvSpPr>
          <p:cNvPr id="6" name="TextBox 5"/>
          <p:cNvSpPr txBox="1"/>
          <p:nvPr/>
        </p:nvSpPr>
        <p:spPr>
          <a:xfrm>
            <a:off x="1790920" y="1091830"/>
            <a:ext cx="15013890" cy="2800767"/>
          </a:xfrm>
          <a:prstGeom prst="rect">
            <a:avLst/>
          </a:prstGeom>
          <a:noFill/>
        </p:spPr>
        <p:txBody>
          <a:bodyPr wrap="square" rtlCol="0">
            <a:spAutoFit/>
          </a:bodyPr>
          <a:lstStyle/>
          <a:p>
            <a:r>
              <a:rPr lang="en-US" sz="8800" dirty="0">
                <a:solidFill>
                  <a:schemeClr val="bg1"/>
                </a:solidFill>
              </a:rPr>
              <a:t>CubeSat Command Control </a:t>
            </a:r>
          </a:p>
          <a:p>
            <a:r>
              <a:rPr lang="en-US" sz="8800" dirty="0">
                <a:solidFill>
                  <a:schemeClr val="bg1"/>
                </a:solidFill>
              </a:rPr>
              <a:t>and Communications System</a:t>
            </a:r>
          </a:p>
        </p:txBody>
      </p:sp>
      <p:sp>
        <p:nvSpPr>
          <p:cNvPr id="11" name="TextBox 10"/>
          <p:cNvSpPr txBox="1"/>
          <p:nvPr/>
        </p:nvSpPr>
        <p:spPr>
          <a:xfrm>
            <a:off x="1414665" y="13694210"/>
            <a:ext cx="12258270" cy="2251453"/>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spcBef>
                <a:spcPts val="1500"/>
              </a:spcBef>
            </a:pPr>
            <a:r>
              <a:rPr lang="en-US" sz="3600" dirty="0" smtClean="0"/>
              <a:t>The Portland State Aerospace Society (PSAS) is the lead on the Oregon Small Satellite Project's "</a:t>
            </a:r>
            <a:r>
              <a:rPr lang="en-US" sz="3600" dirty="0" err="1" smtClean="0"/>
              <a:t>OreSat</a:t>
            </a:r>
            <a:r>
              <a:rPr lang="en-US" sz="3600" dirty="0" smtClean="0"/>
              <a:t>" nanosatellite. </a:t>
            </a:r>
            <a:r>
              <a:rPr lang="en-US" sz="3600" dirty="0" err="1" smtClean="0"/>
              <a:t>OreSat</a:t>
            </a:r>
            <a:r>
              <a:rPr lang="en-US" sz="3600" dirty="0" smtClean="0"/>
              <a:t> is a CubeSat form-factor nanosatellite designed for a low-earth orbit of 400 km.</a:t>
            </a:r>
            <a:r>
              <a:rPr lang="en-US" sz="3600" dirty="0"/>
              <a:t/>
            </a:r>
            <a:br>
              <a:rPr lang="en-US" sz="3600" dirty="0"/>
            </a:br>
            <a:endParaRPr lang="en-US" sz="3600" dirty="0"/>
          </a:p>
        </p:txBody>
      </p:sp>
      <p:pic>
        <p:nvPicPr>
          <p:cNvPr id="20" name="Picture 1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63993" y="6730439"/>
            <a:ext cx="11999607" cy="6694223"/>
          </a:xfrm>
          <a:prstGeom prst="rect">
            <a:avLst/>
          </a:prstGeom>
          <a:ln>
            <a:noFill/>
          </a:ln>
          <a:effectLst>
            <a:outerShdw blurRad="292100" dist="139700" dir="2700000" algn="tl" rotWithShape="0">
              <a:srgbClr val="333333">
                <a:alpha val="65000"/>
              </a:srgbClr>
            </a:outerShdw>
          </a:effectLst>
        </p:spPr>
      </p:pic>
      <p:sp>
        <p:nvSpPr>
          <p:cNvPr id="61" name="TextBox 60"/>
          <p:cNvSpPr txBox="1"/>
          <p:nvPr/>
        </p:nvSpPr>
        <p:spPr>
          <a:xfrm>
            <a:off x="15858640" y="6705600"/>
            <a:ext cx="12258270" cy="3000686"/>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spcBef>
                <a:spcPts val="1500"/>
              </a:spcBef>
            </a:pPr>
            <a:r>
              <a:rPr lang="en-US" sz="3600" dirty="0" err="1"/>
              <a:t>OreSat</a:t>
            </a:r>
            <a:r>
              <a:rPr lang="en-US" sz="3600" dirty="0"/>
              <a:t> requires a robust, long-range command, control, and communication (C3) system to control the satellite. The board must reliably communicate to the ground over 1,400 km (at acquisition of signal) at low data rates (9600 bps) while monitoring and controlling the power system of the </a:t>
            </a:r>
            <a:r>
              <a:rPr lang="en-US" sz="3600" dirty="0" smtClean="0"/>
              <a:t>satellite</a:t>
            </a:r>
            <a:endParaRPr lang="en-US" sz="3600" dirty="0"/>
          </a:p>
        </p:txBody>
      </p:sp>
      <p:sp>
        <p:nvSpPr>
          <p:cNvPr id="62" name="TextBox 61"/>
          <p:cNvSpPr txBox="1"/>
          <p:nvPr/>
        </p:nvSpPr>
        <p:spPr>
          <a:xfrm>
            <a:off x="29968949" y="6777768"/>
            <a:ext cx="8207251" cy="873229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endParaRPr lang="en-US" sz="3600" dirty="0"/>
          </a:p>
        </p:txBody>
      </p:sp>
      <p:pic>
        <p:nvPicPr>
          <p:cNvPr id="48" name="Picture 4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18147" y="18782489"/>
            <a:ext cx="11171464" cy="8632495"/>
          </a:xfrm>
          <a:prstGeom prst="rect">
            <a:avLst/>
          </a:prstGeom>
          <a:ln>
            <a:noFill/>
          </a:ln>
          <a:effectLst>
            <a:outerShdw blurRad="292100" dist="139700" dir="2700000" algn="tl" rotWithShape="0">
              <a:srgbClr val="333333">
                <a:alpha val="65000"/>
              </a:srgbClr>
            </a:outerShdw>
          </a:effectLst>
        </p:spPr>
      </p:pic>
      <p:pic>
        <p:nvPicPr>
          <p:cNvPr id="53" name="Picture 5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367890" y="18782488"/>
            <a:ext cx="12784194" cy="8632496"/>
          </a:xfrm>
          <a:prstGeom prst="rect">
            <a:avLst/>
          </a:prstGeom>
          <a:ln>
            <a:noFill/>
          </a:ln>
          <a:effectLst>
            <a:outerShdw blurRad="292100" dist="139700" dir="2700000" algn="tl" rotWithShape="0">
              <a:srgbClr val="333333">
                <a:alpha val="65000"/>
              </a:srgbClr>
            </a:outerShdw>
          </a:effectLst>
        </p:spPr>
      </p:pic>
      <p:sp>
        <p:nvSpPr>
          <p:cNvPr id="64" name="TextBox 63"/>
          <p:cNvSpPr txBox="1"/>
          <p:nvPr/>
        </p:nvSpPr>
        <p:spPr>
          <a:xfrm>
            <a:off x="2286000" y="27903422"/>
            <a:ext cx="10972800" cy="123419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r>
              <a:rPr lang="en-US" sz="3600" dirty="0" smtClean="0"/>
              <a:t>The Sputnik project is two modules among many included in the </a:t>
            </a:r>
            <a:r>
              <a:rPr lang="en-US" sz="3600" dirty="0" err="1" smtClean="0"/>
              <a:t>OreSat</a:t>
            </a:r>
            <a:r>
              <a:rPr lang="en-US" sz="3600" dirty="0" smtClean="0"/>
              <a:t> satellite</a:t>
            </a:r>
            <a:endParaRPr lang="en-US" sz="3600" dirty="0"/>
          </a:p>
        </p:txBody>
      </p:sp>
      <p:sp>
        <p:nvSpPr>
          <p:cNvPr id="66" name="TextBox 65"/>
          <p:cNvSpPr txBox="1"/>
          <p:nvPr/>
        </p:nvSpPr>
        <p:spPr>
          <a:xfrm>
            <a:off x="15367890" y="27903423"/>
            <a:ext cx="12749020" cy="127542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spcBef>
                <a:spcPts val="1500"/>
              </a:spcBef>
            </a:pPr>
            <a:r>
              <a:rPr lang="en-US" sz="3600" dirty="0" smtClean="0"/>
              <a:t>The Low-Gain Radio (LGR) handles communication and the System Controller (SC) is in charge of command and control for the module.</a:t>
            </a:r>
            <a:endParaRPr lang="en-US" sz="3600" dirty="0"/>
          </a:p>
        </p:txBody>
      </p:sp>
      <p:sp>
        <p:nvSpPr>
          <p:cNvPr id="67" name="Rectangle 66"/>
          <p:cNvSpPr/>
          <p:nvPr/>
        </p:nvSpPr>
        <p:spPr>
          <a:xfrm>
            <a:off x="18821399" y="19306019"/>
            <a:ext cx="8016464" cy="8102869"/>
          </a:xfrm>
          <a:prstGeom prst="rect">
            <a:avLst/>
          </a:prstGeom>
          <a:noFill/>
          <a:ln w="76200">
            <a:solidFill>
              <a:srgbClr val="A33F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8" name="Straight Connector 67"/>
          <p:cNvCxnSpPr/>
          <p:nvPr/>
        </p:nvCxnSpPr>
        <p:spPr>
          <a:xfrm flipV="1">
            <a:off x="5943600" y="19306019"/>
            <a:ext cx="12877798" cy="935210"/>
          </a:xfrm>
          <a:prstGeom prst="line">
            <a:avLst/>
          </a:prstGeom>
          <a:ln w="76200">
            <a:solidFill>
              <a:srgbClr val="A33F1F"/>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5943600" y="23850600"/>
            <a:ext cx="12877798" cy="3558288"/>
          </a:xfrm>
          <a:prstGeom prst="line">
            <a:avLst/>
          </a:prstGeom>
          <a:ln w="76200">
            <a:solidFill>
              <a:srgbClr val="A33F1F"/>
            </a:solidFill>
          </a:ln>
        </p:spPr>
        <p:style>
          <a:lnRef idx="1">
            <a:schemeClr val="accent1"/>
          </a:lnRef>
          <a:fillRef idx="0">
            <a:schemeClr val="accent1"/>
          </a:fillRef>
          <a:effectRef idx="0">
            <a:schemeClr val="accent1"/>
          </a:effectRef>
          <a:fontRef idx="minor">
            <a:schemeClr val="tx1"/>
          </a:fontRef>
        </p:style>
      </p:cxnSp>
      <p:sp>
        <p:nvSpPr>
          <p:cNvPr id="70" name="TextBox 69"/>
          <p:cNvSpPr txBox="1"/>
          <p:nvPr/>
        </p:nvSpPr>
        <p:spPr>
          <a:xfrm>
            <a:off x="30178500" y="28458002"/>
            <a:ext cx="11807700" cy="72084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r>
              <a:rPr lang="en-US" sz="3600" dirty="0" smtClean="0"/>
              <a:t>for </a:t>
            </a:r>
            <a:r>
              <a:rPr lang="en-US" sz="3600" dirty="0"/>
              <a:t>the LGR (left) and the </a:t>
            </a:r>
            <a:r>
              <a:rPr lang="en-US" sz="3600" dirty="0" err="1"/>
              <a:t>SysCon</a:t>
            </a:r>
            <a:r>
              <a:rPr lang="en-US" sz="3600" dirty="0"/>
              <a:t> (right)</a:t>
            </a:r>
          </a:p>
        </p:txBody>
      </p:sp>
      <p:sp>
        <p:nvSpPr>
          <p:cNvPr id="72" name="TextBox 71"/>
          <p:cNvSpPr txBox="1"/>
          <p:nvPr/>
        </p:nvSpPr>
        <p:spPr>
          <a:xfrm>
            <a:off x="30403785" y="20455115"/>
            <a:ext cx="11807700" cy="96799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r>
              <a:rPr lang="en-US" sz="3600" dirty="0"/>
              <a:t>Graph showing SOMETHING </a:t>
            </a:r>
            <a:r>
              <a:rPr lang="en-US" sz="3600" dirty="0" smtClean="0"/>
              <a:t>HARDWAREY </a:t>
            </a:r>
            <a:r>
              <a:rPr lang="en-US" sz="3600" dirty="0"/>
              <a:t>(left)</a:t>
            </a:r>
          </a:p>
          <a:p>
            <a:pPr algn="ctr"/>
            <a:r>
              <a:rPr lang="en-US" sz="3600" dirty="0"/>
              <a:t>Picture of MEMBERS OF TEAM performing a 10km communications test (right)</a:t>
            </a:r>
          </a:p>
        </p:txBody>
      </p:sp>
      <p:sp>
        <p:nvSpPr>
          <p:cNvPr id="74" name="TextBox 73"/>
          <p:cNvSpPr txBox="1"/>
          <p:nvPr/>
        </p:nvSpPr>
        <p:spPr>
          <a:xfrm>
            <a:off x="39088142" y="13468409"/>
            <a:ext cx="3278696" cy="177159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defPPr>
              <a:defRPr lang="en-US"/>
            </a:defPPr>
            <a:lvl1pPr>
              <a:spcBef>
                <a:spcPts val="1500"/>
              </a:spcBef>
              <a:defRPr sz="3600">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ctr"/>
            <a:r>
              <a:rPr lang="en-US" dirty="0"/>
              <a:t>Jake Heath working on an LGR module</a:t>
            </a:r>
          </a:p>
        </p:txBody>
      </p:sp>
      <p:sp>
        <p:nvSpPr>
          <p:cNvPr id="75" name="Rectangle 74"/>
          <p:cNvSpPr/>
          <p:nvPr/>
        </p:nvSpPr>
        <p:spPr>
          <a:xfrm>
            <a:off x="4267200" y="20241227"/>
            <a:ext cx="1676400" cy="3609373"/>
          </a:xfrm>
          <a:prstGeom prst="rect">
            <a:avLst/>
          </a:prstGeom>
          <a:noFill/>
          <a:ln w="76200">
            <a:solidFill>
              <a:srgbClr val="A33F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9946600" y="16159173"/>
            <a:ext cx="6193174" cy="4160458"/>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1861</TotalTime>
  <Words>248</Words>
  <Application>Microsoft Office PowerPoint</Application>
  <PresentationFormat>Custom</PresentationFormat>
  <Paragraphs>28</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Portland State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amyj</dc:creator>
  <cp:lastModifiedBy>James Heath</cp:lastModifiedBy>
  <cp:revision>111</cp:revision>
  <dcterms:created xsi:type="dcterms:W3CDTF">2008-12-19T19:08:39Z</dcterms:created>
  <dcterms:modified xsi:type="dcterms:W3CDTF">2016-05-25T01:18:57Z</dcterms:modified>
</cp:coreProperties>
</file>

<file path=docProps/thumbnail.jpeg>
</file>